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3A82C1-4FB8-449D-ABC1-A835A5AD23A0}" v="2" dt="2026-02-24T20:43:34.1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5A36F-AAD0-DF28-5D63-0303E85594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9E857C-8E00-B49F-9C59-58E81B807D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A6F402-0D4E-16CA-BC65-71162C4DD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8A6E-310E-4900-9907-2755C98ACD41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3EE550-9EF4-E3E5-E11D-197CEBD80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241EB-579E-C830-0A7E-5C4102BBF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A8B5-DE70-4587-B583-9DABDAB3E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765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8E7EB-FFFA-EB95-3CC2-FB3A1E65F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37562B-8AE6-8657-F3C9-EAFA92DF73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8FD9B-C706-CF03-ADD8-9DDAD8A96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8A6E-310E-4900-9907-2755C98ACD41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AC35DB-CBD9-C7EF-85AF-87FD25421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741F35-AA46-142D-D03E-60ED52E92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A8B5-DE70-4587-B583-9DABDAB3E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874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401888-E98C-45CB-50D4-ECD7B8164A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0F9962-C760-0105-D709-C7FC63B341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1E4DD2-9B69-E8CE-BE6C-1A38F42F8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8A6E-310E-4900-9907-2755C98ACD41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FE289-41BC-0936-FB3A-3837BB258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3A2010-12ED-FAF0-593D-B5A759466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A8B5-DE70-4587-B583-9DABDAB3E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4252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C5A66-9168-5C42-AB90-CD5AEF3FE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4C0E7-B9A3-33E9-1013-1893B3C75E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D68CE-69E7-187D-C8F3-44652F5A6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8A6E-310E-4900-9907-2755C98ACD41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088EDB-B2E7-A18E-D94E-2D2821552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2FAC2C-A042-E3CC-B4C0-F0C8C743F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A8B5-DE70-4587-B583-9DABDAB3E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096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07746-64AA-0356-05F5-66DB7D5A4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0E6DEF-93AA-B453-13FE-505F075CAD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711263-1926-3AF7-B575-F5AD2735B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8A6E-310E-4900-9907-2755C98ACD41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29AC2-E037-91C2-804D-3727A5FAF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67E58-F61E-8D3C-B41E-03E7AB93A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A8B5-DE70-4587-B583-9DABDAB3E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014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E05C9-A424-6F44-703E-BD9B98EFB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64AC4-36B5-51B2-80C7-9F9843BD41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331792-4E50-5A66-15A1-709A6ABFAC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790219-07AF-D8E4-C2A7-3BF2FD746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8A6E-310E-4900-9907-2755C98ACD41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C09919-589F-CB32-D7D3-43C6A6EF5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47BE11-F378-675A-FFA9-86B788F5A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A8B5-DE70-4587-B583-9DABDAB3E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842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8AD87-97C0-C148-1A0A-D0642EC8D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C4109B-AA39-371E-5A4D-196DE13319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D02D20-A58E-4331-81FD-5E9A0D179C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1E3A99-6FFC-11D3-9325-B74C2373CE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1DA8D8-5B81-71A8-9721-841F5EAE63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5942E6-3467-1DA1-8020-F6FA1D4FC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8A6E-310E-4900-9907-2755C98ACD41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D73468-A0A4-2CAD-D4CF-B10B17A23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9D6504-2514-B1AF-95EC-AFFD1281A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A8B5-DE70-4587-B583-9DABDAB3E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976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29B11-3A9F-5073-0400-2B189DFA4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178E29-12DF-30D5-606A-2C6B5935C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8A6E-310E-4900-9907-2755C98ACD41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952342-161A-364A-84A0-C958F9BF7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9E7E54-D8D4-A291-DD72-9D5AD6ADB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A8B5-DE70-4587-B583-9DABDAB3E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425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B76E5D-E96E-7AD7-CE8B-2264F36C6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8A6E-310E-4900-9907-2755C98ACD41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9327BA-C518-A122-10AA-BE8D24CD4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CD7BD7-9CB9-9F91-8F33-67A90A947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A8B5-DE70-4587-B583-9DABDAB3E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804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81327-F1E5-CD8D-7888-FDA933B2A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B36047-179E-A018-24E0-2D91C36F8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BE0FBA-86CA-E8C9-9D3A-84562C86AD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B1985A-2198-268D-945E-8D6AE857E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8A6E-310E-4900-9907-2755C98ACD41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9A002F-E387-4C76-DE0D-7D6562C4D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86C4-96BA-20A9-6944-5DB13C1DB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A8B5-DE70-4587-B583-9DABDAB3E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781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47AA9-E567-4C76-3FBE-92DC5548E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707387-0DB4-4665-A3E1-02427945C7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9CCB13-8D06-466D-AF19-3B385B4501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7456D-533B-F753-B1D5-AD84B89D0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8A6E-310E-4900-9907-2755C98ACD41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429E2B-D020-650C-46C0-1685AB0B1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7089F9-91C5-5192-4B92-2B05CF826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A8B5-DE70-4587-B583-9DABDAB3E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008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6C9B5C-9C9B-EBB3-64CB-744E3F3B7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EAB44-4828-22D8-A295-28A91135A4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84147C-3CDC-1799-657A-DCDB69307F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3B8A6E-310E-4900-9907-2755C98ACD41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D8EBED-F670-F03E-7BE4-FCBDFF564F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32B2A-3F46-DA3B-6629-C5F9E41E2F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B0A8B5-DE70-4587-B583-9DABDAB3E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163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6">
            <a:extLst>
              <a:ext uri="{FF2B5EF4-FFF2-40B4-BE49-F238E27FC236}">
                <a16:creationId xmlns:a16="http://schemas.microsoft.com/office/drawing/2014/main" id="{613522DB-4546-4514-84CA-5874344A8D94}"/>
              </a:ext>
            </a:extLst>
          </p:cNvPr>
          <p:cNvSpPr txBox="1"/>
          <p:nvPr/>
        </p:nvSpPr>
        <p:spPr>
          <a:xfrm>
            <a:off x="7381028" y="6257602"/>
            <a:ext cx="4412610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chemeClr val="bg1"/>
                </a:solidFill>
                <a:uFillTx/>
                <a:latin typeface="Tw Cen MT" pitchFamily="34"/>
              </a:rPr>
              <a:t>Many Minds, One Mission</a:t>
            </a:r>
          </a:p>
        </p:txBody>
      </p:sp>
      <p:sp>
        <p:nvSpPr>
          <p:cNvPr id="15" name="TextBox 19">
            <a:extLst>
              <a:ext uri="{FF2B5EF4-FFF2-40B4-BE49-F238E27FC236}">
                <a16:creationId xmlns:a16="http://schemas.microsoft.com/office/drawing/2014/main" id="{75495D8B-9601-43C1-BF2F-08326FEC7FDB}"/>
              </a:ext>
            </a:extLst>
          </p:cNvPr>
          <p:cNvSpPr txBox="1"/>
          <p:nvPr/>
        </p:nvSpPr>
        <p:spPr>
          <a:xfrm>
            <a:off x="7518342" y="1558043"/>
            <a:ext cx="3026023" cy="58477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200" b="1">
                <a:solidFill>
                  <a:schemeClr val="bg1"/>
                </a:solidFill>
                <a:latin typeface="Tw Cen MT" pitchFamily="34"/>
              </a:rPr>
              <a:t>Text </a:t>
            </a:r>
            <a:endParaRPr lang="en-GB" sz="3200" b="1" i="0" u="none" strike="noStrike" kern="1200" cap="none" spc="0" baseline="0">
              <a:solidFill>
                <a:schemeClr val="bg1"/>
              </a:solidFill>
              <a:uFillTx/>
              <a:latin typeface="Tw Cen MT" pitchFamily="34"/>
            </a:endParaRPr>
          </a:p>
        </p:txBody>
      </p:sp>
      <p:pic>
        <p:nvPicPr>
          <p:cNvPr id="18" name="Picture 17" descr="Logo&#10;&#10;Description automatically generated">
            <a:extLst>
              <a:ext uri="{FF2B5EF4-FFF2-40B4-BE49-F238E27FC236}">
                <a16:creationId xmlns:a16="http://schemas.microsoft.com/office/drawing/2014/main" id="{667F0638-4357-4176-81DC-7095CF66B3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" y="0"/>
            <a:ext cx="607101" cy="75009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4CC2423-0079-E870-D7C4-FEC33AC196C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059" b="8338"/>
          <a:stretch/>
        </p:blipFill>
        <p:spPr bwMode="auto">
          <a:xfrm>
            <a:off x="7381029" y="557879"/>
            <a:ext cx="4810972" cy="6300121"/>
          </a:xfrm>
          <a:prstGeom prst="rect">
            <a:avLst/>
          </a:prstGeom>
        </p:spPr>
      </p:pic>
      <p:sp>
        <p:nvSpPr>
          <p:cNvPr id="4" name="Subtitle 3">
            <a:extLst>
              <a:ext uri="{FF2B5EF4-FFF2-40B4-BE49-F238E27FC236}">
                <a16:creationId xmlns:a16="http://schemas.microsoft.com/office/drawing/2014/main" id="{38879AC7-3A3B-AD26-D369-40C3561781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GB"/>
          </a:p>
          <a:p>
            <a:endParaRPr lang="en-GB" b="1">
              <a:ea typeface="Calibri"/>
              <a:cs typeface="Calibri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AAD5C9E-6D42-A22C-4FD2-90175B97B7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848569"/>
              </p:ext>
            </p:extLst>
          </p:nvPr>
        </p:nvGraphicFramePr>
        <p:xfrm>
          <a:off x="113114" y="1350878"/>
          <a:ext cx="11965772" cy="5431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9167">
                  <a:extLst>
                    <a:ext uri="{9D8B030D-6E8A-4147-A177-3AD203B41FA5}">
                      <a16:colId xmlns:a16="http://schemas.microsoft.com/office/drawing/2014/main" val="4075908071"/>
                    </a:ext>
                  </a:extLst>
                </a:gridCol>
                <a:gridCol w="1873524">
                  <a:extLst>
                    <a:ext uri="{9D8B030D-6E8A-4147-A177-3AD203B41FA5}">
                      <a16:colId xmlns:a16="http://schemas.microsoft.com/office/drawing/2014/main" val="4261237840"/>
                    </a:ext>
                  </a:extLst>
                </a:gridCol>
                <a:gridCol w="2244999">
                  <a:extLst>
                    <a:ext uri="{9D8B030D-6E8A-4147-A177-3AD203B41FA5}">
                      <a16:colId xmlns:a16="http://schemas.microsoft.com/office/drawing/2014/main" val="130212580"/>
                    </a:ext>
                  </a:extLst>
                </a:gridCol>
                <a:gridCol w="2035035">
                  <a:extLst>
                    <a:ext uri="{9D8B030D-6E8A-4147-A177-3AD203B41FA5}">
                      <a16:colId xmlns:a16="http://schemas.microsoft.com/office/drawing/2014/main" val="3758035230"/>
                    </a:ext>
                  </a:extLst>
                </a:gridCol>
                <a:gridCol w="1792769">
                  <a:extLst>
                    <a:ext uri="{9D8B030D-6E8A-4147-A177-3AD203B41FA5}">
                      <a16:colId xmlns:a16="http://schemas.microsoft.com/office/drawing/2014/main" val="1296674344"/>
                    </a:ext>
                  </a:extLst>
                </a:gridCol>
                <a:gridCol w="2160278">
                  <a:extLst>
                    <a:ext uri="{9D8B030D-6E8A-4147-A177-3AD203B41FA5}">
                      <a16:colId xmlns:a16="http://schemas.microsoft.com/office/drawing/2014/main" val="442668130"/>
                    </a:ext>
                  </a:extLst>
                </a:gridCol>
              </a:tblGrid>
              <a:tr h="1526907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Monday 2</a:t>
                      </a:r>
                      <a:r>
                        <a:rPr lang="en-GB" sz="1400" b="1" baseline="30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nd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March</a:t>
                      </a:r>
                    </a:p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For each additional day of absence between year 7 to 11, the typical pupil could miss out on an average of £750 in future lifetime earnings.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Tuesday 3</a:t>
                      </a:r>
                      <a:r>
                        <a:rPr lang="en-GB" sz="1400" b="1" baseline="30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rd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March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By the age of 28 you are 60% less likely to be employed if you had an attendance of below 90%.</a:t>
                      </a:r>
                    </a:p>
                    <a:p>
                      <a:endParaRPr lang="en-GB" sz="14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Wednesday 4</a:t>
                      </a:r>
                      <a:r>
                        <a:rPr lang="en-GB" sz="1400" b="1" baseline="30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th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March</a:t>
                      </a:r>
                    </a:p>
                    <a:p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There is a clear correlation between attendance and attainment; students with higher attendance, particularly 95-100%, are significantly more likely to reach expected standards in exams.</a:t>
                      </a:r>
                      <a:endParaRPr lang="en-GB" sz="12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Thursday 5</a:t>
                      </a:r>
                      <a:r>
                        <a:rPr lang="en-GB" sz="1400" b="1" baseline="30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th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March</a:t>
                      </a:r>
                    </a:p>
                    <a:p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Excellent attendance ensures you do not miss out on sequential learning, making it easier to grasp complex concepts and stay on track with the curriculum.</a:t>
                      </a:r>
                      <a:endParaRPr lang="en-GB" sz="1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  <a:p>
                      <a:endParaRPr lang="en-GB" sz="1200" b="0" i="0" kern="12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Friday 6</a:t>
                      </a:r>
                      <a:r>
                        <a:rPr lang="en-GB" sz="1400" b="1" baseline="30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th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March</a:t>
                      </a:r>
                    </a:p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Research shows 17 missed school days a year equals a drop of a full GCSE grade in every subject.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Week 1 prize draw</a:t>
                      </a:r>
                    </a:p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100% attendance this week you will receive a golden ticket for the attendance raffle and 10 achievement points.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0131894"/>
                  </a:ext>
                </a:extLst>
              </a:tr>
              <a:tr h="1203907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Monday 9</a:t>
                      </a:r>
                      <a:r>
                        <a:rPr lang="en-GB" sz="1400" b="1" baseline="30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th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March</a:t>
                      </a:r>
                    </a:p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Attendance builds habits that build success.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Tuesday 10</a:t>
                      </a:r>
                      <a:r>
                        <a:rPr lang="en-GB" sz="1400" b="1" baseline="30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th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March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Each day in school is an investment in yourself.</a:t>
                      </a:r>
                    </a:p>
                    <a:p>
                      <a:endParaRPr lang="en-GB" sz="14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Wednesday 11</a:t>
                      </a:r>
                      <a:r>
                        <a:rPr lang="en-GB" sz="1400" b="1" baseline="30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th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March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One day of learning can change everything.</a:t>
                      </a:r>
                    </a:p>
                    <a:p>
                      <a:endParaRPr lang="en-GB" sz="14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Thursday 12</a:t>
                      </a:r>
                      <a:r>
                        <a:rPr lang="en-GB" sz="1400" b="1" baseline="30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th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March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Each school day is a new chance to learn and shine.</a:t>
                      </a:r>
                    </a:p>
                    <a:p>
                      <a:endParaRPr lang="en-GB" sz="14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Friday 13</a:t>
                      </a:r>
                      <a:r>
                        <a:rPr lang="en-GB" sz="1400" b="1" baseline="30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th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March</a:t>
                      </a:r>
                    </a:p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Your attendance matters and so do you.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Week 2 prize draw</a:t>
                      </a:r>
                    </a:p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100% attendance this week you will receive a golden ticket for the attendance raffle and 10 achievement points.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5085010"/>
                  </a:ext>
                </a:extLst>
              </a:tr>
              <a:tr h="1203907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Monday 16</a:t>
                      </a:r>
                      <a:r>
                        <a:rPr lang="en-GB" sz="1400" b="1" baseline="30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th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March</a:t>
                      </a:r>
                    </a:p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Great things happen when you don’t miss a day.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Tuesday 17</a:t>
                      </a:r>
                      <a:r>
                        <a:rPr lang="en-GB" sz="1400" b="1" baseline="30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th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March</a:t>
                      </a:r>
                    </a:p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You belong here, your classroom needs you.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Wednesday 18</a:t>
                      </a:r>
                      <a:r>
                        <a:rPr lang="en-GB" sz="1400" b="1" baseline="30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th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March</a:t>
                      </a:r>
                    </a:p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Attendance matters. All day. Every day.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Thursday 19</a:t>
                      </a:r>
                      <a:r>
                        <a:rPr lang="en-GB" sz="1400" b="1" baseline="30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th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March</a:t>
                      </a:r>
                    </a:p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Everyday in school makes a difference to your future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Friday 20</a:t>
                      </a:r>
                      <a:r>
                        <a:rPr lang="en-GB" sz="1400" b="1" baseline="30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th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March</a:t>
                      </a:r>
                    </a:p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Don’t get left behind, if you miss school, you miss out.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Week 3 prize draw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100% attendance this week you will receive a golden ticket for the attendance raffle and 10 achievement points.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562184"/>
                  </a:ext>
                </a:extLst>
              </a:tr>
              <a:tr h="1438816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Monday 23</a:t>
                      </a:r>
                      <a:r>
                        <a:rPr lang="en-GB" sz="1400" b="1" baseline="30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rd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March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Showing up isn’t always easy but always matters.</a:t>
                      </a:r>
                    </a:p>
                    <a:p>
                      <a:endParaRPr lang="en-GB" sz="14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Tuesday 24</a:t>
                      </a:r>
                      <a:r>
                        <a:rPr lang="en-GB" sz="1400" b="1" baseline="30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th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March</a:t>
                      </a:r>
                    </a:p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Be here. Be ready. Be amazing.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Wednesday 25</a:t>
                      </a:r>
                      <a:r>
                        <a:rPr lang="en-GB" sz="1400" b="1" baseline="30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th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March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Everyday matters, school success starts with attendance.</a:t>
                      </a:r>
                    </a:p>
                    <a:p>
                      <a:endParaRPr lang="en-GB" sz="14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Thursday 26</a:t>
                      </a:r>
                      <a:r>
                        <a:rPr lang="en-GB" sz="1400" b="1" baseline="30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th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March</a:t>
                      </a:r>
                    </a:p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Today's attendance is tomorrow's achievement.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Friday 27</a:t>
                      </a:r>
                      <a:r>
                        <a:rPr lang="en-GB" sz="1400" b="1" baseline="30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th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March</a:t>
                      </a:r>
                    </a:p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You are important and play a part in our school community.</a:t>
                      </a:r>
                    </a:p>
                    <a:p>
                      <a:endParaRPr lang="en-GB" sz="14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Enjoy Identity 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Week 4 prize draw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100% attendance this week you will receive a golden ticket for the attendance raffle and 10 achievement points.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Bonus raffle for those who have achieved 100% in March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09264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230A3FE2-5075-4E7E-687F-1F6F2BC5FAF8}"/>
              </a:ext>
            </a:extLst>
          </p:cNvPr>
          <p:cNvSpPr txBox="1"/>
          <p:nvPr/>
        </p:nvSpPr>
        <p:spPr>
          <a:xfrm>
            <a:off x="226228" y="701730"/>
            <a:ext cx="1196577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0" i="0" dirty="0">
                <a:solidFill>
                  <a:srgbClr val="000000"/>
                </a:solidFill>
                <a:effectLst/>
                <a:latin typeface="Tw Cen MT" panose="020B0602020104020603" pitchFamily="34" charset="0"/>
              </a:rPr>
              <a:t>This March we are celebrating all the reasons “Attendance Matters”, with 4 weekly attendance raffles.</a:t>
            </a:r>
            <a:r>
              <a:rPr lang="en-GB" sz="1600" dirty="0">
                <a:solidFill>
                  <a:srgbClr val="000000"/>
                </a:solidFill>
                <a:latin typeface="Tw Cen MT" panose="020B0602020104020603" pitchFamily="34" charset="0"/>
              </a:rPr>
              <a:t> You will earn a golden ticket and entry to the raffle each week you achieve 100% attendance. There will be a bonus raffle in week 4 for those who achieve 100% attendance in March.</a:t>
            </a:r>
            <a:endParaRPr lang="en-GB" sz="1600" dirty="0">
              <a:latin typeface="Tw Cen MT" panose="020B06020201040206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309F176-6F5B-13B6-80B2-3842B5AAB47F}"/>
              </a:ext>
            </a:extLst>
          </p:cNvPr>
          <p:cNvSpPr txBox="1"/>
          <p:nvPr/>
        </p:nvSpPr>
        <p:spPr>
          <a:xfrm>
            <a:off x="2300770" y="75532"/>
            <a:ext cx="6730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u="sng" dirty="0">
                <a:latin typeface="Tw Cen MT" panose="020B0602020104020603" pitchFamily="34" charset="0"/>
              </a:rPr>
              <a:t>20 days Attendance Matters Challenge</a:t>
            </a:r>
          </a:p>
        </p:txBody>
      </p:sp>
    </p:spTree>
    <p:extLst>
      <p:ext uri="{BB962C8B-B14F-4D97-AF65-F5344CB8AC3E}">
        <p14:creationId xmlns:p14="http://schemas.microsoft.com/office/powerpoint/2010/main" val="3695144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506</Words>
  <Application>Microsoft Office PowerPoint</Application>
  <PresentationFormat>Widescreen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Tw Cen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 Jackson</dc:creator>
  <cp:lastModifiedBy>S Hipgrave</cp:lastModifiedBy>
  <cp:revision>2</cp:revision>
  <dcterms:created xsi:type="dcterms:W3CDTF">2026-02-24T19:22:15Z</dcterms:created>
  <dcterms:modified xsi:type="dcterms:W3CDTF">2026-02-26T09:48:55Z</dcterms:modified>
</cp:coreProperties>
</file>